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91" r:id="rId13"/>
    <p:sldId id="271" r:id="rId14"/>
    <p:sldId id="272" r:id="rId15"/>
    <p:sldId id="292" r:id="rId16"/>
    <p:sldId id="293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9" r:id="rId32"/>
    <p:sldId id="290" r:id="rId33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FF"/>
    <a:srgbClr val="B52025"/>
    <a:srgbClr val="333333"/>
    <a:srgbClr val="000000"/>
    <a:srgbClr val="00ACED"/>
    <a:srgbClr val="562C82"/>
    <a:srgbClr val="F7941E"/>
    <a:srgbClr val="0A4569"/>
    <a:srgbClr val="2181BF"/>
    <a:srgbClr val="598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81862" autoAdjust="0"/>
  </p:normalViewPr>
  <p:slideViewPr>
    <p:cSldViewPr snapToGrid="0" showGuides="1">
      <p:cViewPr varScale="1">
        <p:scale>
          <a:sx n="77" d="100"/>
          <a:sy n="77" d="100"/>
        </p:scale>
        <p:origin x="1147" y="62"/>
      </p:cViewPr>
      <p:guideLst>
        <p:guide orient="horz" pos="2136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EB810-C8C8-4802-9303-00F99FD7C02C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8266EA-6C81-4856-B88A-1BCD8A78A07D}">
      <dgm:prSet phldrT="[Text]"/>
      <dgm:spPr>
        <a:solidFill>
          <a:schemeClr val="tx1"/>
        </a:solidFill>
        <a:ln w="31750">
          <a:solidFill>
            <a:srgbClr val="009AFF"/>
          </a:solidFill>
        </a:ln>
      </dgm:spPr>
      <dgm:t>
        <a:bodyPr/>
        <a:lstStyle/>
        <a:p>
          <a:r>
            <a:rPr lang="en-US" b="1" dirty="0"/>
            <a:t>Orientate</a:t>
          </a:r>
        </a:p>
      </dgm:t>
    </dgm:pt>
    <dgm:pt modelId="{87BC0DDF-A8DE-4905-9485-EFFEF52AF110}" type="parTrans" cxnId="{CD6AB8E0-2816-4E3A-A70A-F6114ED4C101}">
      <dgm:prSet/>
      <dgm:spPr/>
      <dgm:t>
        <a:bodyPr/>
        <a:lstStyle/>
        <a:p>
          <a:endParaRPr lang="en-US" b="1"/>
        </a:p>
      </dgm:t>
    </dgm:pt>
    <dgm:pt modelId="{E2E4F604-7996-46FE-9A0A-42C949407039}" type="sibTrans" cxnId="{CD6AB8E0-2816-4E3A-A70A-F6114ED4C101}">
      <dgm:prSet/>
      <dgm:spPr>
        <a:ln w="34925">
          <a:solidFill>
            <a:srgbClr val="009AFF"/>
          </a:solidFill>
        </a:ln>
      </dgm:spPr>
      <dgm:t>
        <a:bodyPr/>
        <a:lstStyle/>
        <a:p>
          <a:endParaRPr lang="en-US" b="1"/>
        </a:p>
      </dgm:t>
    </dgm:pt>
    <dgm:pt modelId="{186DB46A-66A9-43B6-BFBD-C3DBDB74B038}">
      <dgm:prSet phldrT="[Text]"/>
      <dgm:spPr>
        <a:solidFill>
          <a:schemeClr val="tx1"/>
        </a:solidFill>
        <a:ln w="28575">
          <a:solidFill>
            <a:srgbClr val="009AFF"/>
          </a:solidFill>
        </a:ln>
      </dgm:spPr>
      <dgm:t>
        <a:bodyPr/>
        <a:lstStyle/>
        <a:p>
          <a:r>
            <a:rPr lang="en-US" b="1" dirty="0"/>
            <a:t>Current Situation</a:t>
          </a:r>
        </a:p>
      </dgm:t>
    </dgm:pt>
    <dgm:pt modelId="{BD819E44-51FE-40A7-BFD8-3E7520F28D89}" type="parTrans" cxnId="{EE70EEF5-B25D-4BF2-A165-896EC74FA906}">
      <dgm:prSet/>
      <dgm:spPr/>
      <dgm:t>
        <a:bodyPr/>
        <a:lstStyle/>
        <a:p>
          <a:endParaRPr lang="en-US" b="1"/>
        </a:p>
      </dgm:t>
    </dgm:pt>
    <dgm:pt modelId="{7EFBBD85-2500-4654-B976-9C91A4D816E9}" type="sibTrans" cxnId="{EE70EEF5-B25D-4BF2-A165-896EC74FA906}">
      <dgm:prSet/>
      <dgm:spPr>
        <a:ln w="38100">
          <a:solidFill>
            <a:srgbClr val="009AFF"/>
          </a:solidFill>
        </a:ln>
      </dgm:spPr>
      <dgm:t>
        <a:bodyPr/>
        <a:lstStyle/>
        <a:p>
          <a:endParaRPr lang="en-US" b="1"/>
        </a:p>
      </dgm:t>
    </dgm:pt>
    <dgm:pt modelId="{DD987033-2694-4289-8744-E73B8E271EB0}">
      <dgm:prSet phldrT="[Text]"/>
      <dgm:spPr>
        <a:solidFill>
          <a:schemeClr val="tx1"/>
        </a:solidFill>
        <a:ln w="28575">
          <a:solidFill>
            <a:srgbClr val="009AFF"/>
          </a:solidFill>
        </a:ln>
      </dgm:spPr>
      <dgm:t>
        <a:bodyPr/>
        <a:lstStyle/>
        <a:p>
          <a:r>
            <a:rPr lang="en-US" b="1" dirty="0"/>
            <a:t>Identify Future State</a:t>
          </a:r>
        </a:p>
      </dgm:t>
    </dgm:pt>
    <dgm:pt modelId="{D228985A-F858-467D-B6AD-D752BD26C87A}" type="parTrans" cxnId="{978816D6-B851-481F-88ED-DE5A30275B04}">
      <dgm:prSet/>
      <dgm:spPr/>
      <dgm:t>
        <a:bodyPr/>
        <a:lstStyle/>
        <a:p>
          <a:endParaRPr lang="en-US" b="1"/>
        </a:p>
      </dgm:t>
    </dgm:pt>
    <dgm:pt modelId="{536ECA69-B6F9-47E9-8BD5-3ACF04D3BD7C}" type="sibTrans" cxnId="{978816D6-B851-481F-88ED-DE5A30275B04}">
      <dgm:prSet/>
      <dgm:spPr>
        <a:ln w="38100">
          <a:solidFill>
            <a:srgbClr val="009AFF"/>
          </a:solidFill>
        </a:ln>
      </dgm:spPr>
      <dgm:t>
        <a:bodyPr/>
        <a:lstStyle/>
        <a:p>
          <a:endParaRPr lang="en-US" b="1"/>
        </a:p>
      </dgm:t>
    </dgm:pt>
    <dgm:pt modelId="{A34CACB5-B68A-46CE-A72A-342B665084C7}">
      <dgm:prSet phldrT="[Text]"/>
      <dgm:spPr>
        <a:solidFill>
          <a:schemeClr val="tx1"/>
        </a:solidFill>
        <a:ln w="28575">
          <a:solidFill>
            <a:srgbClr val="009AFF"/>
          </a:solidFill>
        </a:ln>
      </dgm:spPr>
      <dgm:t>
        <a:bodyPr/>
        <a:lstStyle/>
        <a:p>
          <a:r>
            <a:rPr lang="en-US" b="1" dirty="0"/>
            <a:t>Make Changes</a:t>
          </a:r>
        </a:p>
      </dgm:t>
    </dgm:pt>
    <dgm:pt modelId="{F1FF1744-CCF6-414A-936D-E5920089E9EC}" type="parTrans" cxnId="{DE465453-C7F5-4854-B50A-CD97779DC786}">
      <dgm:prSet/>
      <dgm:spPr/>
      <dgm:t>
        <a:bodyPr/>
        <a:lstStyle/>
        <a:p>
          <a:endParaRPr lang="en-US" b="1"/>
        </a:p>
      </dgm:t>
    </dgm:pt>
    <dgm:pt modelId="{715BD3C3-4834-4005-94DB-C665954CB5FF}" type="sibTrans" cxnId="{DE465453-C7F5-4854-B50A-CD97779DC786}">
      <dgm:prSet/>
      <dgm:spPr>
        <a:ln w="38100">
          <a:solidFill>
            <a:srgbClr val="009AFF"/>
          </a:solidFill>
        </a:ln>
      </dgm:spPr>
      <dgm:t>
        <a:bodyPr/>
        <a:lstStyle/>
        <a:p>
          <a:endParaRPr lang="en-US" b="1"/>
        </a:p>
      </dgm:t>
    </dgm:pt>
    <dgm:pt modelId="{7D9D4F9F-60CB-4259-A594-871AD3BC2959}">
      <dgm:prSet phldrT="[Text]"/>
      <dgm:spPr>
        <a:solidFill>
          <a:schemeClr val="tx1"/>
        </a:solidFill>
        <a:ln w="28575">
          <a:solidFill>
            <a:srgbClr val="009AFF"/>
          </a:solidFill>
        </a:ln>
      </dgm:spPr>
      <dgm:t>
        <a:bodyPr/>
        <a:lstStyle/>
        <a:p>
          <a:r>
            <a:rPr lang="en-US" b="1" dirty="0"/>
            <a:t>Evaluate Results</a:t>
          </a:r>
        </a:p>
      </dgm:t>
    </dgm:pt>
    <dgm:pt modelId="{9CAD6792-2A80-4FB6-9CDD-747BC79367F1}" type="parTrans" cxnId="{0675C9A1-8ED9-49D9-9B75-BFB8884A574A}">
      <dgm:prSet/>
      <dgm:spPr/>
      <dgm:t>
        <a:bodyPr/>
        <a:lstStyle/>
        <a:p>
          <a:endParaRPr lang="en-US" b="1"/>
        </a:p>
      </dgm:t>
    </dgm:pt>
    <dgm:pt modelId="{CD388E9D-8C09-4656-BA7C-D654F07FF7B2}" type="sibTrans" cxnId="{0675C9A1-8ED9-49D9-9B75-BFB8884A574A}">
      <dgm:prSet/>
      <dgm:spPr>
        <a:ln w="34925">
          <a:solidFill>
            <a:srgbClr val="009AFF"/>
          </a:solidFill>
        </a:ln>
      </dgm:spPr>
      <dgm:t>
        <a:bodyPr/>
        <a:lstStyle/>
        <a:p>
          <a:endParaRPr lang="en-US" b="1"/>
        </a:p>
      </dgm:t>
    </dgm:pt>
    <dgm:pt modelId="{21DA5C98-E7CE-4043-8DCA-9392D07B5935}" type="pres">
      <dgm:prSet presAssocID="{57BEB810-C8C8-4802-9303-00F99FD7C02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2DBB50-860E-4B2A-8EAE-7D409551F667}" type="pres">
      <dgm:prSet presAssocID="{C58266EA-6C81-4856-B88A-1BCD8A78A07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C9C72-2AD6-4380-9C17-1436DE0A5E79}" type="pres">
      <dgm:prSet presAssocID="{C58266EA-6C81-4856-B88A-1BCD8A78A07D}" presName="spNode" presStyleCnt="0"/>
      <dgm:spPr/>
    </dgm:pt>
    <dgm:pt modelId="{7B7429F6-61D9-44D4-9E0F-BC24FA2D56D3}" type="pres">
      <dgm:prSet presAssocID="{E2E4F604-7996-46FE-9A0A-42C949407039}" presName="sibTrans" presStyleLbl="sibTrans1D1" presStyleIdx="0" presStyleCnt="5"/>
      <dgm:spPr/>
      <dgm:t>
        <a:bodyPr/>
        <a:lstStyle/>
        <a:p>
          <a:endParaRPr lang="en-US"/>
        </a:p>
      </dgm:t>
    </dgm:pt>
    <dgm:pt modelId="{EA0D3331-CB62-4CE1-A7D3-78AFB9EAF6AD}" type="pres">
      <dgm:prSet presAssocID="{186DB46A-66A9-43B6-BFBD-C3DBDB74B03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D005E9-0714-4C9D-AA7A-933401F0F2AC}" type="pres">
      <dgm:prSet presAssocID="{186DB46A-66A9-43B6-BFBD-C3DBDB74B038}" presName="spNode" presStyleCnt="0"/>
      <dgm:spPr/>
    </dgm:pt>
    <dgm:pt modelId="{248213C5-913B-4F0E-B6A1-D9B55CCB2F48}" type="pres">
      <dgm:prSet presAssocID="{7EFBBD85-2500-4654-B976-9C91A4D816E9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E1BF16C-05F5-4F36-A27D-C2C6DAC9FEEC}" type="pres">
      <dgm:prSet presAssocID="{DD987033-2694-4289-8744-E73B8E271EB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C98C3-93E7-4018-A25D-F66267223801}" type="pres">
      <dgm:prSet presAssocID="{DD987033-2694-4289-8744-E73B8E271EB0}" presName="spNode" presStyleCnt="0"/>
      <dgm:spPr/>
    </dgm:pt>
    <dgm:pt modelId="{6538AD89-FBF3-412A-A512-F16387FCAAC5}" type="pres">
      <dgm:prSet presAssocID="{536ECA69-B6F9-47E9-8BD5-3ACF04D3BD7C}" presName="sibTrans" presStyleLbl="sibTrans1D1" presStyleIdx="2" presStyleCnt="5"/>
      <dgm:spPr/>
      <dgm:t>
        <a:bodyPr/>
        <a:lstStyle/>
        <a:p>
          <a:endParaRPr lang="en-US"/>
        </a:p>
      </dgm:t>
    </dgm:pt>
    <dgm:pt modelId="{C9025727-0D98-4967-B4E4-8AE6B6D13087}" type="pres">
      <dgm:prSet presAssocID="{A34CACB5-B68A-46CE-A72A-342B665084C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98AB8-7E4E-464E-8690-ED5F91FF805D}" type="pres">
      <dgm:prSet presAssocID="{A34CACB5-B68A-46CE-A72A-342B665084C7}" presName="spNode" presStyleCnt="0"/>
      <dgm:spPr/>
    </dgm:pt>
    <dgm:pt modelId="{BC284C38-1CF0-4D7A-934D-9A55FA2C52CD}" type="pres">
      <dgm:prSet presAssocID="{715BD3C3-4834-4005-94DB-C665954CB5FF}" presName="sibTrans" presStyleLbl="sibTrans1D1" presStyleIdx="3" presStyleCnt="5"/>
      <dgm:spPr/>
      <dgm:t>
        <a:bodyPr/>
        <a:lstStyle/>
        <a:p>
          <a:endParaRPr lang="en-US"/>
        </a:p>
      </dgm:t>
    </dgm:pt>
    <dgm:pt modelId="{6E8EB86A-1C3D-4CF5-BAA7-3AB4A13D068A}" type="pres">
      <dgm:prSet presAssocID="{7D9D4F9F-60CB-4259-A594-871AD3BC29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DA4392-3674-422E-8D9A-65DC1D369248}" type="pres">
      <dgm:prSet presAssocID="{7D9D4F9F-60CB-4259-A594-871AD3BC2959}" presName="spNode" presStyleCnt="0"/>
      <dgm:spPr/>
    </dgm:pt>
    <dgm:pt modelId="{F8A44809-3CAE-4A3F-A15F-839EDA327196}" type="pres">
      <dgm:prSet presAssocID="{CD388E9D-8C09-4656-BA7C-D654F07FF7B2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2D5D9CAE-B964-443B-BC33-307C91A7B87A}" type="presOf" srcId="{7D9D4F9F-60CB-4259-A594-871AD3BC2959}" destId="{6E8EB86A-1C3D-4CF5-BAA7-3AB4A13D068A}" srcOrd="0" destOrd="0" presId="urn:microsoft.com/office/officeart/2005/8/layout/cycle5"/>
    <dgm:cxn modelId="{0675C9A1-8ED9-49D9-9B75-BFB8884A574A}" srcId="{57BEB810-C8C8-4802-9303-00F99FD7C02C}" destId="{7D9D4F9F-60CB-4259-A594-871AD3BC2959}" srcOrd="4" destOrd="0" parTransId="{9CAD6792-2A80-4FB6-9CDD-747BC79367F1}" sibTransId="{CD388E9D-8C09-4656-BA7C-D654F07FF7B2}"/>
    <dgm:cxn modelId="{DE465453-C7F5-4854-B50A-CD97779DC786}" srcId="{57BEB810-C8C8-4802-9303-00F99FD7C02C}" destId="{A34CACB5-B68A-46CE-A72A-342B665084C7}" srcOrd="3" destOrd="0" parTransId="{F1FF1744-CCF6-414A-936D-E5920089E9EC}" sibTransId="{715BD3C3-4834-4005-94DB-C665954CB5FF}"/>
    <dgm:cxn modelId="{BAA86F93-6051-4D60-891C-1036762DBCF9}" type="presOf" srcId="{E2E4F604-7996-46FE-9A0A-42C949407039}" destId="{7B7429F6-61D9-44D4-9E0F-BC24FA2D56D3}" srcOrd="0" destOrd="0" presId="urn:microsoft.com/office/officeart/2005/8/layout/cycle5"/>
    <dgm:cxn modelId="{0FCC0C47-86A8-49F1-A40B-73ACABB49327}" type="presOf" srcId="{7EFBBD85-2500-4654-B976-9C91A4D816E9}" destId="{248213C5-913B-4F0E-B6A1-D9B55CCB2F48}" srcOrd="0" destOrd="0" presId="urn:microsoft.com/office/officeart/2005/8/layout/cycle5"/>
    <dgm:cxn modelId="{CD6AB8E0-2816-4E3A-A70A-F6114ED4C101}" srcId="{57BEB810-C8C8-4802-9303-00F99FD7C02C}" destId="{C58266EA-6C81-4856-B88A-1BCD8A78A07D}" srcOrd="0" destOrd="0" parTransId="{87BC0DDF-A8DE-4905-9485-EFFEF52AF110}" sibTransId="{E2E4F604-7996-46FE-9A0A-42C949407039}"/>
    <dgm:cxn modelId="{CD9AB06A-6293-4DB5-B002-955B3D33C878}" type="presOf" srcId="{DD987033-2694-4289-8744-E73B8E271EB0}" destId="{3E1BF16C-05F5-4F36-A27D-C2C6DAC9FEEC}" srcOrd="0" destOrd="0" presId="urn:microsoft.com/office/officeart/2005/8/layout/cycle5"/>
    <dgm:cxn modelId="{B33D25D1-8E1F-43F5-A0E1-B64803DF655D}" type="presOf" srcId="{C58266EA-6C81-4856-B88A-1BCD8A78A07D}" destId="{EF2DBB50-860E-4B2A-8EAE-7D409551F667}" srcOrd="0" destOrd="0" presId="urn:microsoft.com/office/officeart/2005/8/layout/cycle5"/>
    <dgm:cxn modelId="{978816D6-B851-481F-88ED-DE5A30275B04}" srcId="{57BEB810-C8C8-4802-9303-00F99FD7C02C}" destId="{DD987033-2694-4289-8744-E73B8E271EB0}" srcOrd="2" destOrd="0" parTransId="{D228985A-F858-467D-B6AD-D752BD26C87A}" sibTransId="{536ECA69-B6F9-47E9-8BD5-3ACF04D3BD7C}"/>
    <dgm:cxn modelId="{A3BF211B-1C08-41C2-9EF5-AE8AF271B90F}" type="presOf" srcId="{186DB46A-66A9-43B6-BFBD-C3DBDB74B038}" destId="{EA0D3331-CB62-4CE1-A7D3-78AFB9EAF6AD}" srcOrd="0" destOrd="0" presId="urn:microsoft.com/office/officeart/2005/8/layout/cycle5"/>
    <dgm:cxn modelId="{D70BD696-3321-4841-A528-4BE7BA15189E}" type="presOf" srcId="{715BD3C3-4834-4005-94DB-C665954CB5FF}" destId="{BC284C38-1CF0-4D7A-934D-9A55FA2C52CD}" srcOrd="0" destOrd="0" presId="urn:microsoft.com/office/officeart/2005/8/layout/cycle5"/>
    <dgm:cxn modelId="{EE70EEF5-B25D-4BF2-A165-896EC74FA906}" srcId="{57BEB810-C8C8-4802-9303-00F99FD7C02C}" destId="{186DB46A-66A9-43B6-BFBD-C3DBDB74B038}" srcOrd="1" destOrd="0" parTransId="{BD819E44-51FE-40A7-BFD8-3E7520F28D89}" sibTransId="{7EFBBD85-2500-4654-B976-9C91A4D816E9}"/>
    <dgm:cxn modelId="{C99742B5-10AE-497E-A6C7-CA8BB855728F}" type="presOf" srcId="{A34CACB5-B68A-46CE-A72A-342B665084C7}" destId="{C9025727-0D98-4967-B4E4-8AE6B6D13087}" srcOrd="0" destOrd="0" presId="urn:microsoft.com/office/officeart/2005/8/layout/cycle5"/>
    <dgm:cxn modelId="{D20FAF1B-0AE1-4549-83C7-61559AD54964}" type="presOf" srcId="{CD388E9D-8C09-4656-BA7C-D654F07FF7B2}" destId="{F8A44809-3CAE-4A3F-A15F-839EDA327196}" srcOrd="0" destOrd="0" presId="urn:microsoft.com/office/officeart/2005/8/layout/cycle5"/>
    <dgm:cxn modelId="{515A645F-A459-4A81-8E97-11C8ACC53421}" type="presOf" srcId="{57BEB810-C8C8-4802-9303-00F99FD7C02C}" destId="{21DA5C98-E7CE-4043-8DCA-9392D07B5935}" srcOrd="0" destOrd="0" presId="urn:microsoft.com/office/officeart/2005/8/layout/cycle5"/>
    <dgm:cxn modelId="{7B16A99A-639A-4F01-84BC-3FCF6B017AA9}" type="presOf" srcId="{536ECA69-B6F9-47E9-8BD5-3ACF04D3BD7C}" destId="{6538AD89-FBF3-412A-A512-F16387FCAAC5}" srcOrd="0" destOrd="0" presId="urn:microsoft.com/office/officeart/2005/8/layout/cycle5"/>
    <dgm:cxn modelId="{03BB122E-67D2-4F1A-9873-6802FF300877}" type="presParOf" srcId="{21DA5C98-E7CE-4043-8DCA-9392D07B5935}" destId="{EF2DBB50-860E-4B2A-8EAE-7D409551F667}" srcOrd="0" destOrd="0" presId="urn:microsoft.com/office/officeart/2005/8/layout/cycle5"/>
    <dgm:cxn modelId="{7DE52677-3CEC-48E5-8617-B1CB44B93348}" type="presParOf" srcId="{21DA5C98-E7CE-4043-8DCA-9392D07B5935}" destId="{FDFC9C72-2AD6-4380-9C17-1436DE0A5E79}" srcOrd="1" destOrd="0" presId="urn:microsoft.com/office/officeart/2005/8/layout/cycle5"/>
    <dgm:cxn modelId="{5FA4300D-4341-4605-B667-56A90C7F7A1A}" type="presParOf" srcId="{21DA5C98-E7CE-4043-8DCA-9392D07B5935}" destId="{7B7429F6-61D9-44D4-9E0F-BC24FA2D56D3}" srcOrd="2" destOrd="0" presId="urn:microsoft.com/office/officeart/2005/8/layout/cycle5"/>
    <dgm:cxn modelId="{540DDCD6-F0D2-4BE3-A156-4A5E48A92396}" type="presParOf" srcId="{21DA5C98-E7CE-4043-8DCA-9392D07B5935}" destId="{EA0D3331-CB62-4CE1-A7D3-78AFB9EAF6AD}" srcOrd="3" destOrd="0" presId="urn:microsoft.com/office/officeart/2005/8/layout/cycle5"/>
    <dgm:cxn modelId="{A990D5CB-AF62-4354-ACD8-57B5AE39BF15}" type="presParOf" srcId="{21DA5C98-E7CE-4043-8DCA-9392D07B5935}" destId="{B7D005E9-0714-4C9D-AA7A-933401F0F2AC}" srcOrd="4" destOrd="0" presId="urn:microsoft.com/office/officeart/2005/8/layout/cycle5"/>
    <dgm:cxn modelId="{84D7EEB3-F26B-4BFD-9B73-3C773DFEBAEB}" type="presParOf" srcId="{21DA5C98-E7CE-4043-8DCA-9392D07B5935}" destId="{248213C5-913B-4F0E-B6A1-D9B55CCB2F48}" srcOrd="5" destOrd="0" presId="urn:microsoft.com/office/officeart/2005/8/layout/cycle5"/>
    <dgm:cxn modelId="{B1A9A0B9-1E0C-4869-BE4F-B774C3946BEF}" type="presParOf" srcId="{21DA5C98-E7CE-4043-8DCA-9392D07B5935}" destId="{3E1BF16C-05F5-4F36-A27D-C2C6DAC9FEEC}" srcOrd="6" destOrd="0" presId="urn:microsoft.com/office/officeart/2005/8/layout/cycle5"/>
    <dgm:cxn modelId="{2445E63A-FF68-4725-9603-4D248D316BFA}" type="presParOf" srcId="{21DA5C98-E7CE-4043-8DCA-9392D07B5935}" destId="{A2DC98C3-93E7-4018-A25D-F66267223801}" srcOrd="7" destOrd="0" presId="urn:microsoft.com/office/officeart/2005/8/layout/cycle5"/>
    <dgm:cxn modelId="{E8593CEF-934B-437B-BADD-62A8B535C3E3}" type="presParOf" srcId="{21DA5C98-E7CE-4043-8DCA-9392D07B5935}" destId="{6538AD89-FBF3-412A-A512-F16387FCAAC5}" srcOrd="8" destOrd="0" presId="urn:microsoft.com/office/officeart/2005/8/layout/cycle5"/>
    <dgm:cxn modelId="{AB0DF5E7-83C7-49F4-8D50-F07FF88DD56D}" type="presParOf" srcId="{21DA5C98-E7CE-4043-8DCA-9392D07B5935}" destId="{C9025727-0D98-4967-B4E4-8AE6B6D13087}" srcOrd="9" destOrd="0" presId="urn:microsoft.com/office/officeart/2005/8/layout/cycle5"/>
    <dgm:cxn modelId="{41806326-F557-4540-A5AF-81C2C8AAFB4A}" type="presParOf" srcId="{21DA5C98-E7CE-4043-8DCA-9392D07B5935}" destId="{B1198AB8-7E4E-464E-8690-ED5F91FF805D}" srcOrd="10" destOrd="0" presId="urn:microsoft.com/office/officeart/2005/8/layout/cycle5"/>
    <dgm:cxn modelId="{ED5D030A-E853-4623-8BAA-0C0DBBE019BC}" type="presParOf" srcId="{21DA5C98-E7CE-4043-8DCA-9392D07B5935}" destId="{BC284C38-1CF0-4D7A-934D-9A55FA2C52CD}" srcOrd="11" destOrd="0" presId="urn:microsoft.com/office/officeart/2005/8/layout/cycle5"/>
    <dgm:cxn modelId="{F7D99ECB-A160-4AE0-A0AE-14A316F33C2C}" type="presParOf" srcId="{21DA5C98-E7CE-4043-8DCA-9392D07B5935}" destId="{6E8EB86A-1C3D-4CF5-BAA7-3AB4A13D068A}" srcOrd="12" destOrd="0" presId="urn:microsoft.com/office/officeart/2005/8/layout/cycle5"/>
    <dgm:cxn modelId="{C5C62F3D-5AB4-4075-92AC-AF0859ACFE48}" type="presParOf" srcId="{21DA5C98-E7CE-4043-8DCA-9392D07B5935}" destId="{B7DA4392-3674-422E-8D9A-65DC1D369248}" srcOrd="13" destOrd="0" presId="urn:microsoft.com/office/officeart/2005/8/layout/cycle5"/>
    <dgm:cxn modelId="{D1E8EB2B-6A69-4A81-B9CC-31D423B271BF}" type="presParOf" srcId="{21DA5C98-E7CE-4043-8DCA-9392D07B5935}" destId="{F8A44809-3CAE-4A3F-A15F-839EDA327196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DBB50-860E-4B2A-8EAE-7D409551F667}">
      <dsp:nvSpPr>
        <dsp:cNvPr id="0" name=""/>
        <dsp:cNvSpPr/>
      </dsp:nvSpPr>
      <dsp:spPr>
        <a:xfrm>
          <a:off x="3063418" y="1944"/>
          <a:ext cx="1566457" cy="1018197"/>
        </a:xfrm>
        <a:prstGeom prst="roundRect">
          <a:avLst/>
        </a:prstGeom>
        <a:solidFill>
          <a:schemeClr val="tx1"/>
        </a:solidFill>
        <a:ln w="31750" cap="flat" cmpd="sng" algn="ctr">
          <a:solidFill>
            <a:srgbClr val="009A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Orientate</a:t>
          </a:r>
        </a:p>
      </dsp:txBody>
      <dsp:txXfrm>
        <a:off x="3113122" y="51648"/>
        <a:ext cx="1467049" cy="918789"/>
      </dsp:txXfrm>
    </dsp:sp>
    <dsp:sp modelId="{7B7429F6-61D9-44D4-9E0F-BC24FA2D56D3}">
      <dsp:nvSpPr>
        <dsp:cNvPr id="0" name=""/>
        <dsp:cNvSpPr/>
      </dsp:nvSpPr>
      <dsp:spPr>
        <a:xfrm>
          <a:off x="1812688" y="511043"/>
          <a:ext cx="4067918" cy="4067918"/>
        </a:xfrm>
        <a:custGeom>
          <a:avLst/>
          <a:gdLst/>
          <a:ahLst/>
          <a:cxnLst/>
          <a:rect l="0" t="0" r="0" b="0"/>
          <a:pathLst>
            <a:path>
              <a:moveTo>
                <a:pt x="3026969" y="258875"/>
              </a:moveTo>
              <a:arcTo wR="2033959" hR="2033959" stAng="17953401" swAng="1211593"/>
            </a:path>
          </a:pathLst>
        </a:custGeom>
        <a:noFill/>
        <a:ln w="34925" cap="flat" cmpd="sng" algn="ctr">
          <a:solidFill>
            <a:srgbClr val="009AF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D3331-CB62-4CE1-A7D3-78AFB9EAF6AD}">
      <dsp:nvSpPr>
        <dsp:cNvPr id="0" name=""/>
        <dsp:cNvSpPr/>
      </dsp:nvSpPr>
      <dsp:spPr>
        <a:xfrm>
          <a:off x="4997829" y="1407376"/>
          <a:ext cx="1566457" cy="1018197"/>
        </a:xfrm>
        <a:prstGeom prst="roundRect">
          <a:avLst/>
        </a:prstGeom>
        <a:solidFill>
          <a:schemeClr val="tx1"/>
        </a:solidFill>
        <a:ln w="28575" cap="flat" cmpd="sng" algn="ctr">
          <a:solidFill>
            <a:srgbClr val="009A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Current Situation</a:t>
          </a:r>
        </a:p>
      </dsp:txBody>
      <dsp:txXfrm>
        <a:off x="5047533" y="1457080"/>
        <a:ext cx="1467049" cy="918789"/>
      </dsp:txXfrm>
    </dsp:sp>
    <dsp:sp modelId="{248213C5-913B-4F0E-B6A1-D9B55CCB2F48}">
      <dsp:nvSpPr>
        <dsp:cNvPr id="0" name=""/>
        <dsp:cNvSpPr/>
      </dsp:nvSpPr>
      <dsp:spPr>
        <a:xfrm>
          <a:off x="1812688" y="511043"/>
          <a:ext cx="4067918" cy="4067918"/>
        </a:xfrm>
        <a:custGeom>
          <a:avLst/>
          <a:gdLst/>
          <a:ahLst/>
          <a:cxnLst/>
          <a:rect l="0" t="0" r="0" b="0"/>
          <a:pathLst>
            <a:path>
              <a:moveTo>
                <a:pt x="4063040" y="2174746"/>
              </a:moveTo>
              <a:arcTo wR="2033959" hR="2033959" stAng="21838144" swAng="1359768"/>
            </a:path>
          </a:pathLst>
        </a:custGeom>
        <a:noFill/>
        <a:ln w="38100" cap="flat" cmpd="sng" algn="ctr">
          <a:solidFill>
            <a:srgbClr val="009AF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1BF16C-05F5-4F36-A27D-C2C6DAC9FEEC}">
      <dsp:nvSpPr>
        <dsp:cNvPr id="0" name=""/>
        <dsp:cNvSpPr/>
      </dsp:nvSpPr>
      <dsp:spPr>
        <a:xfrm>
          <a:off x="4258950" y="3681412"/>
          <a:ext cx="1566457" cy="1018197"/>
        </a:xfrm>
        <a:prstGeom prst="roundRect">
          <a:avLst/>
        </a:prstGeom>
        <a:solidFill>
          <a:schemeClr val="tx1"/>
        </a:solidFill>
        <a:ln w="28575" cap="flat" cmpd="sng" algn="ctr">
          <a:solidFill>
            <a:srgbClr val="009A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Identify Future State</a:t>
          </a:r>
        </a:p>
      </dsp:txBody>
      <dsp:txXfrm>
        <a:off x="4308654" y="3731116"/>
        <a:ext cx="1467049" cy="918789"/>
      </dsp:txXfrm>
    </dsp:sp>
    <dsp:sp modelId="{6538AD89-FBF3-412A-A512-F16387FCAAC5}">
      <dsp:nvSpPr>
        <dsp:cNvPr id="0" name=""/>
        <dsp:cNvSpPr/>
      </dsp:nvSpPr>
      <dsp:spPr>
        <a:xfrm>
          <a:off x="1812688" y="511043"/>
          <a:ext cx="4067918" cy="4067918"/>
        </a:xfrm>
        <a:custGeom>
          <a:avLst/>
          <a:gdLst/>
          <a:ahLst/>
          <a:cxnLst/>
          <a:rect l="0" t="0" r="0" b="0"/>
          <a:pathLst>
            <a:path>
              <a:moveTo>
                <a:pt x="2283587" y="4052542"/>
              </a:moveTo>
              <a:arcTo wR="2033959" hR="2033959" stAng="4977019" swAng="845963"/>
            </a:path>
          </a:pathLst>
        </a:custGeom>
        <a:noFill/>
        <a:ln w="38100" cap="flat" cmpd="sng" algn="ctr">
          <a:solidFill>
            <a:srgbClr val="009AF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25727-0D98-4967-B4E4-8AE6B6D13087}">
      <dsp:nvSpPr>
        <dsp:cNvPr id="0" name=""/>
        <dsp:cNvSpPr/>
      </dsp:nvSpPr>
      <dsp:spPr>
        <a:xfrm>
          <a:off x="1867887" y="3681412"/>
          <a:ext cx="1566457" cy="1018197"/>
        </a:xfrm>
        <a:prstGeom prst="roundRect">
          <a:avLst/>
        </a:prstGeom>
        <a:solidFill>
          <a:schemeClr val="tx1"/>
        </a:solidFill>
        <a:ln w="28575" cap="flat" cmpd="sng" algn="ctr">
          <a:solidFill>
            <a:srgbClr val="009A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Make Changes</a:t>
          </a:r>
        </a:p>
      </dsp:txBody>
      <dsp:txXfrm>
        <a:off x="1917591" y="3731116"/>
        <a:ext cx="1467049" cy="918789"/>
      </dsp:txXfrm>
    </dsp:sp>
    <dsp:sp modelId="{BC284C38-1CF0-4D7A-934D-9A55FA2C52CD}">
      <dsp:nvSpPr>
        <dsp:cNvPr id="0" name=""/>
        <dsp:cNvSpPr/>
      </dsp:nvSpPr>
      <dsp:spPr>
        <a:xfrm>
          <a:off x="1812688" y="511043"/>
          <a:ext cx="4067918" cy="4067918"/>
        </a:xfrm>
        <a:custGeom>
          <a:avLst/>
          <a:gdLst/>
          <a:ahLst/>
          <a:cxnLst/>
          <a:rect l="0" t="0" r="0" b="0"/>
          <a:pathLst>
            <a:path>
              <a:moveTo>
                <a:pt x="215793" y="2945695"/>
              </a:moveTo>
              <a:arcTo wR="2033959" hR="2033959" stAng="9202087" swAng="1359768"/>
            </a:path>
          </a:pathLst>
        </a:custGeom>
        <a:noFill/>
        <a:ln w="38100" cap="flat" cmpd="sng" algn="ctr">
          <a:solidFill>
            <a:srgbClr val="009AF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EB86A-1C3D-4CF5-BAA7-3AB4A13D068A}">
      <dsp:nvSpPr>
        <dsp:cNvPr id="0" name=""/>
        <dsp:cNvSpPr/>
      </dsp:nvSpPr>
      <dsp:spPr>
        <a:xfrm>
          <a:off x="1129008" y="1407376"/>
          <a:ext cx="1566457" cy="1018197"/>
        </a:xfrm>
        <a:prstGeom prst="roundRect">
          <a:avLst/>
        </a:prstGeom>
        <a:solidFill>
          <a:schemeClr val="tx1"/>
        </a:solidFill>
        <a:ln w="28575" cap="flat" cmpd="sng" algn="ctr">
          <a:solidFill>
            <a:srgbClr val="009A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Evaluate Results</a:t>
          </a:r>
        </a:p>
      </dsp:txBody>
      <dsp:txXfrm>
        <a:off x="1178712" y="1457080"/>
        <a:ext cx="1467049" cy="918789"/>
      </dsp:txXfrm>
    </dsp:sp>
    <dsp:sp modelId="{F8A44809-3CAE-4A3F-A15F-839EDA327196}">
      <dsp:nvSpPr>
        <dsp:cNvPr id="0" name=""/>
        <dsp:cNvSpPr/>
      </dsp:nvSpPr>
      <dsp:spPr>
        <a:xfrm>
          <a:off x="1812688" y="511043"/>
          <a:ext cx="4067918" cy="4067918"/>
        </a:xfrm>
        <a:custGeom>
          <a:avLst/>
          <a:gdLst/>
          <a:ahLst/>
          <a:cxnLst/>
          <a:rect l="0" t="0" r="0" b="0"/>
          <a:pathLst>
            <a:path>
              <a:moveTo>
                <a:pt x="489249" y="710757"/>
              </a:moveTo>
              <a:arcTo wR="2033959" hR="2033959" stAng="13235006" swAng="1211593"/>
            </a:path>
          </a:pathLst>
        </a:custGeom>
        <a:noFill/>
        <a:ln w="34925" cap="flat" cmpd="sng" algn="ctr">
          <a:solidFill>
            <a:srgbClr val="009AFF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0963A-0BC2-4921-8764-806569CE6C87}" type="datetimeFigureOut">
              <a:rPr lang="en-US" smtClean="0"/>
              <a:t>10/31/2016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5CF1E-8462-436B-8E7A-19B91883D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83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About me: I</a:t>
            </a:r>
            <a:r>
              <a:rPr lang="en-US" baseline="0" dirty="0"/>
              <a:t> really enjoy Christmas and off-the-wall outfits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Don’t really like cats, but seem to be surrounded by them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Senior</a:t>
            </a:r>
            <a:r>
              <a:rPr lang="en-US" baseline="0" dirty="0"/>
              <a:t> Application Engineer at 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QL is a financial organization – very large, complex organization – a lot of sensitive data </a:t>
            </a:r>
            <a:r>
              <a:rPr lang="en-US" baseline="0" dirty="0">
                <a:sym typeface="Wingdings" panose="05000000000000000000" pitchFamily="2" charset="2"/>
              </a:rPr>
              <a:t> security and compliance are very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5CF1E-8462-436B-8E7A-19B91883DD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Principles</a:t>
            </a:r>
            <a:r>
              <a:rPr lang="en-US" baseline="0" dirty="0"/>
              <a:t> is a framework that is underlined in the Phoenix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5CF1E-8462-436B-8E7A-19B91883DD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58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5CF1E-8462-436B-8E7A-19B91883DD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2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5CF1E-8462-436B-8E7A-19B91883DD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" y="700158"/>
            <a:ext cx="2103120" cy="118872"/>
          </a:xfrm>
          <a:prstGeom prst="rect">
            <a:avLst/>
          </a:prstGeom>
          <a:solidFill>
            <a:srgbClr val="598A3D"/>
          </a:solidFill>
          <a:ln>
            <a:solidFill>
              <a:srgbClr val="598A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88880" y="699557"/>
            <a:ext cx="2103120" cy="118872"/>
          </a:xfrm>
          <a:prstGeom prst="rect">
            <a:avLst/>
          </a:prstGeom>
          <a:solidFill>
            <a:srgbClr val="562C82"/>
          </a:solidFill>
          <a:ln>
            <a:solidFill>
              <a:srgbClr val="562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911184" y="700158"/>
            <a:ext cx="2103120" cy="118872"/>
          </a:xfrm>
          <a:prstGeom prst="rect">
            <a:avLst/>
          </a:prstGeom>
          <a:solidFill>
            <a:srgbClr val="2181BF"/>
          </a:solidFill>
          <a:ln>
            <a:solidFill>
              <a:srgbClr val="2181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831424" y="699557"/>
            <a:ext cx="2103120" cy="118872"/>
          </a:xfrm>
          <a:prstGeom prst="rect">
            <a:avLst/>
          </a:prstGeom>
          <a:solidFill>
            <a:srgbClr val="0A4569"/>
          </a:solidFill>
          <a:ln>
            <a:solidFill>
              <a:srgbClr val="0A4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34544" y="698956"/>
            <a:ext cx="2103120" cy="118719"/>
          </a:xfrm>
          <a:prstGeom prst="rect">
            <a:avLst/>
          </a:prstGeom>
          <a:solidFill>
            <a:srgbClr val="F7941E"/>
          </a:solidFill>
          <a:ln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93849" y="699557"/>
            <a:ext cx="2103120" cy="118118"/>
          </a:xfrm>
          <a:prstGeom prst="rect">
            <a:avLst/>
          </a:prstGeom>
          <a:solidFill>
            <a:srgbClr val="B52025"/>
          </a:solidFill>
          <a:ln>
            <a:solidFill>
              <a:srgbClr val="B5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6242980"/>
            <a:ext cx="2131123" cy="500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272" y="6176938"/>
            <a:ext cx="632895" cy="63289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791700" y="630872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ACED"/>
                </a:solidFill>
              </a:rPr>
              <a:t>@Thunderwood25</a:t>
            </a:r>
          </a:p>
        </p:txBody>
      </p:sp>
    </p:spTree>
    <p:extLst>
      <p:ext uri="{BB962C8B-B14F-4D97-AF65-F5344CB8AC3E}">
        <p14:creationId xmlns:p14="http://schemas.microsoft.com/office/powerpoint/2010/main" val="180113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0053"/>
            <a:ext cx="10515600" cy="102079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2533"/>
            <a:ext cx="10515600" cy="4534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962400" y="5236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07" y="1373278"/>
            <a:ext cx="2103120" cy="118872"/>
          </a:xfrm>
          <a:prstGeom prst="rect">
            <a:avLst/>
          </a:prstGeom>
          <a:solidFill>
            <a:srgbClr val="598A3D"/>
          </a:solidFill>
          <a:ln>
            <a:solidFill>
              <a:srgbClr val="598A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094986" y="1372677"/>
            <a:ext cx="2103120" cy="118872"/>
          </a:xfrm>
          <a:prstGeom prst="rect">
            <a:avLst/>
          </a:prstGeom>
          <a:solidFill>
            <a:srgbClr val="562C82"/>
          </a:solidFill>
          <a:ln>
            <a:solidFill>
              <a:srgbClr val="562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17290" y="1373278"/>
            <a:ext cx="2103120" cy="118872"/>
          </a:xfrm>
          <a:prstGeom prst="rect">
            <a:avLst/>
          </a:prstGeom>
          <a:solidFill>
            <a:srgbClr val="2181BF"/>
          </a:solidFill>
          <a:ln>
            <a:solidFill>
              <a:srgbClr val="2181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37530" y="1372677"/>
            <a:ext cx="2103120" cy="118872"/>
          </a:xfrm>
          <a:prstGeom prst="rect">
            <a:avLst/>
          </a:prstGeom>
          <a:solidFill>
            <a:srgbClr val="0A4569"/>
          </a:solidFill>
          <a:ln>
            <a:solidFill>
              <a:srgbClr val="0A4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40650" y="1371600"/>
            <a:ext cx="2103120" cy="119195"/>
          </a:xfrm>
          <a:prstGeom prst="rect">
            <a:avLst/>
          </a:prstGeom>
          <a:solidFill>
            <a:srgbClr val="F7941E"/>
          </a:solidFill>
          <a:ln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999955" y="1372677"/>
            <a:ext cx="2103120" cy="118118"/>
          </a:xfrm>
          <a:prstGeom prst="rect">
            <a:avLst/>
          </a:prstGeom>
          <a:solidFill>
            <a:srgbClr val="B52025"/>
          </a:solidFill>
          <a:ln>
            <a:solidFill>
              <a:srgbClr val="B5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Quicken Loans, Inc.  Proprietary &amp; Confidential</a:t>
            </a:r>
          </a:p>
          <a:p>
            <a:r>
              <a:rPr lang="en-US" dirty="0"/>
              <a:t>Slide (#)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6242980"/>
            <a:ext cx="2131123" cy="5008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272" y="6176938"/>
            <a:ext cx="632895" cy="632895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9791700" y="630872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ACED"/>
                </a:solidFill>
              </a:rPr>
              <a:t>@Thunderwood25</a:t>
            </a:r>
          </a:p>
        </p:txBody>
      </p:sp>
    </p:spTree>
    <p:extLst>
      <p:ext uri="{BB962C8B-B14F-4D97-AF65-F5344CB8AC3E}">
        <p14:creationId xmlns:p14="http://schemas.microsoft.com/office/powerpoint/2010/main" val="250892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0053"/>
            <a:ext cx="10515600" cy="102079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962400" y="5236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07" y="1373278"/>
            <a:ext cx="2103120" cy="118872"/>
          </a:xfrm>
          <a:prstGeom prst="rect">
            <a:avLst/>
          </a:prstGeom>
          <a:solidFill>
            <a:srgbClr val="598A3D"/>
          </a:solidFill>
          <a:ln>
            <a:solidFill>
              <a:srgbClr val="598A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094986" y="1372677"/>
            <a:ext cx="2103120" cy="118872"/>
          </a:xfrm>
          <a:prstGeom prst="rect">
            <a:avLst/>
          </a:prstGeom>
          <a:solidFill>
            <a:srgbClr val="562C82"/>
          </a:solidFill>
          <a:ln>
            <a:solidFill>
              <a:srgbClr val="562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17290" y="1373278"/>
            <a:ext cx="2103120" cy="118872"/>
          </a:xfrm>
          <a:prstGeom prst="rect">
            <a:avLst/>
          </a:prstGeom>
          <a:solidFill>
            <a:srgbClr val="2181BF"/>
          </a:solidFill>
          <a:ln>
            <a:solidFill>
              <a:srgbClr val="2181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37530" y="1372677"/>
            <a:ext cx="2103120" cy="118872"/>
          </a:xfrm>
          <a:prstGeom prst="rect">
            <a:avLst/>
          </a:prstGeom>
          <a:solidFill>
            <a:srgbClr val="0A4569"/>
          </a:solidFill>
          <a:ln>
            <a:solidFill>
              <a:srgbClr val="0A4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40650" y="1371600"/>
            <a:ext cx="2103120" cy="119195"/>
          </a:xfrm>
          <a:prstGeom prst="rect">
            <a:avLst/>
          </a:prstGeom>
          <a:solidFill>
            <a:srgbClr val="F7941E"/>
          </a:solidFill>
          <a:ln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999955" y="1372677"/>
            <a:ext cx="2103120" cy="118118"/>
          </a:xfrm>
          <a:prstGeom prst="rect">
            <a:avLst/>
          </a:prstGeom>
          <a:solidFill>
            <a:srgbClr val="B52025"/>
          </a:solidFill>
          <a:ln>
            <a:solidFill>
              <a:srgbClr val="B5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Quicken Loans, Inc.  Proprietary &amp; Confidential</a:t>
            </a:r>
          </a:p>
          <a:p>
            <a:r>
              <a:rPr lang="en-US" dirty="0"/>
              <a:t>Slide (#)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0181"/>
            <a:ext cx="5181600" cy="45067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6231466" y="1670181"/>
            <a:ext cx="5122333" cy="45067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6242980"/>
            <a:ext cx="2131123" cy="5008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272" y="6176938"/>
            <a:ext cx="632895" cy="632895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9791700" y="630872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ACED"/>
                </a:solidFill>
              </a:rPr>
              <a:t>@Thunderwood25</a:t>
            </a:r>
          </a:p>
        </p:txBody>
      </p:sp>
    </p:spTree>
    <p:extLst>
      <p:ext uri="{BB962C8B-B14F-4D97-AF65-F5344CB8AC3E}">
        <p14:creationId xmlns:p14="http://schemas.microsoft.com/office/powerpoint/2010/main" val="272951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0053"/>
            <a:ext cx="10515600" cy="1020794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962400" y="52365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07" y="1373278"/>
            <a:ext cx="2103120" cy="118872"/>
          </a:xfrm>
          <a:prstGeom prst="rect">
            <a:avLst/>
          </a:prstGeom>
          <a:solidFill>
            <a:srgbClr val="598A3D"/>
          </a:solidFill>
          <a:ln>
            <a:solidFill>
              <a:srgbClr val="598A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094986" y="1372677"/>
            <a:ext cx="2103120" cy="118872"/>
          </a:xfrm>
          <a:prstGeom prst="rect">
            <a:avLst/>
          </a:prstGeom>
          <a:solidFill>
            <a:srgbClr val="562C82"/>
          </a:solidFill>
          <a:ln>
            <a:solidFill>
              <a:srgbClr val="562C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17290" y="1373278"/>
            <a:ext cx="2103120" cy="118872"/>
          </a:xfrm>
          <a:prstGeom prst="rect">
            <a:avLst/>
          </a:prstGeom>
          <a:solidFill>
            <a:srgbClr val="2181BF"/>
          </a:solidFill>
          <a:ln>
            <a:solidFill>
              <a:srgbClr val="2181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37530" y="1372677"/>
            <a:ext cx="2103120" cy="118872"/>
          </a:xfrm>
          <a:prstGeom prst="rect">
            <a:avLst/>
          </a:prstGeom>
          <a:solidFill>
            <a:srgbClr val="0A4569"/>
          </a:solidFill>
          <a:ln>
            <a:solidFill>
              <a:srgbClr val="0A4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40650" y="1371600"/>
            <a:ext cx="2103120" cy="119195"/>
          </a:xfrm>
          <a:prstGeom prst="rect">
            <a:avLst/>
          </a:prstGeom>
          <a:solidFill>
            <a:srgbClr val="F7941E"/>
          </a:solidFill>
          <a:ln>
            <a:solidFill>
              <a:srgbClr val="F794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999955" y="1372677"/>
            <a:ext cx="2103120" cy="118118"/>
          </a:xfrm>
          <a:prstGeom prst="rect">
            <a:avLst/>
          </a:prstGeom>
          <a:solidFill>
            <a:srgbClr val="B52025"/>
          </a:solidFill>
          <a:ln>
            <a:solidFill>
              <a:srgbClr val="B5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Quicken Loans, Inc.  Proprietary &amp; Confidential</a:t>
            </a:r>
          </a:p>
          <a:p>
            <a:r>
              <a:rPr lang="en-US" dirty="0"/>
              <a:t>Slide (#)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06030"/>
            <a:ext cx="5159375" cy="73235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60714"/>
            <a:ext cx="5157787" cy="382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06030"/>
            <a:ext cx="5181600" cy="7316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38388"/>
            <a:ext cx="5183188" cy="38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6242980"/>
            <a:ext cx="2131123" cy="5008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272" y="6176938"/>
            <a:ext cx="632895" cy="63289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9791700" y="630872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ACED"/>
                </a:solidFill>
              </a:rPr>
              <a:t>@Thunderwood25</a:t>
            </a:r>
          </a:p>
        </p:txBody>
      </p:sp>
    </p:spTree>
    <p:extLst>
      <p:ext uri="{BB962C8B-B14F-4D97-AF65-F5344CB8AC3E}">
        <p14:creationId xmlns:p14="http://schemas.microsoft.com/office/powerpoint/2010/main" val="70674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" y="699557"/>
            <a:ext cx="12191999" cy="119473"/>
            <a:chOff x="1" y="630661"/>
            <a:chExt cx="12191999" cy="119473"/>
          </a:xfrm>
        </p:grpSpPr>
        <p:sp>
          <p:nvSpPr>
            <p:cNvPr id="7" name="Rectangle 6"/>
            <p:cNvSpPr/>
            <p:nvPr/>
          </p:nvSpPr>
          <p:spPr>
            <a:xfrm>
              <a:off x="1" y="631262"/>
              <a:ext cx="2103120" cy="118872"/>
            </a:xfrm>
            <a:prstGeom prst="rect">
              <a:avLst/>
            </a:prstGeom>
            <a:solidFill>
              <a:srgbClr val="598A3D"/>
            </a:solidFill>
            <a:ln>
              <a:solidFill>
                <a:srgbClr val="598A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088880" y="630661"/>
              <a:ext cx="2103120" cy="118872"/>
            </a:xfrm>
            <a:prstGeom prst="rect">
              <a:avLst/>
            </a:prstGeom>
            <a:solidFill>
              <a:srgbClr val="562C82"/>
            </a:solidFill>
            <a:ln>
              <a:solidFill>
                <a:srgbClr val="562C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11184" y="631262"/>
              <a:ext cx="2103120" cy="118872"/>
            </a:xfrm>
            <a:prstGeom prst="rect">
              <a:avLst/>
            </a:prstGeom>
            <a:solidFill>
              <a:srgbClr val="2181BF"/>
            </a:solidFill>
            <a:ln>
              <a:solidFill>
                <a:srgbClr val="2181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1424" y="630661"/>
              <a:ext cx="2103120" cy="118872"/>
            </a:xfrm>
            <a:prstGeom prst="rect">
              <a:avLst/>
            </a:prstGeom>
            <a:solidFill>
              <a:srgbClr val="0A4569"/>
            </a:solidFill>
            <a:ln>
              <a:solidFill>
                <a:srgbClr val="0A45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34544" y="634540"/>
              <a:ext cx="2103120" cy="114239"/>
            </a:xfrm>
            <a:prstGeom prst="rect">
              <a:avLst/>
            </a:prstGeom>
            <a:solidFill>
              <a:srgbClr val="F7941E"/>
            </a:solidFill>
            <a:ln>
              <a:solidFill>
                <a:srgbClr val="F794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93849" y="630661"/>
              <a:ext cx="2103120" cy="118118"/>
            </a:xfrm>
            <a:prstGeom prst="rect">
              <a:avLst/>
            </a:prstGeom>
            <a:solidFill>
              <a:srgbClr val="B52025"/>
            </a:solidFill>
            <a:ln>
              <a:solidFill>
                <a:srgbClr val="B520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Quicken Loans, Inc.  Proprietary &amp; Confidential</a:t>
            </a:r>
          </a:p>
          <a:p>
            <a:r>
              <a:rPr lang="en-US" dirty="0"/>
              <a:t>Slide (#)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6242980"/>
            <a:ext cx="2131123" cy="5008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272" y="6176938"/>
            <a:ext cx="632895" cy="6328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9791700" y="630872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ACED"/>
                </a:solidFill>
              </a:rPr>
              <a:t>@Thunderwood25</a:t>
            </a:r>
          </a:p>
        </p:txBody>
      </p:sp>
    </p:spTree>
    <p:extLst>
      <p:ext uri="{BB962C8B-B14F-4D97-AF65-F5344CB8AC3E}">
        <p14:creationId xmlns:p14="http://schemas.microsoft.com/office/powerpoint/2010/main" val="368910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Quicken Loans, Inc.  Proprietary &amp; Confidential</a:t>
            </a:r>
          </a:p>
          <a:p>
            <a:r>
              <a:rPr lang="en-US" dirty="0"/>
              <a:t>Slide (#)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6242980"/>
            <a:ext cx="2131123" cy="5008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272" y="6176938"/>
            <a:ext cx="632895" cy="632895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9791700" y="630872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ACED"/>
                </a:solidFill>
              </a:rPr>
              <a:t>@Thunderwood25</a:t>
            </a:r>
          </a:p>
        </p:txBody>
      </p:sp>
    </p:spTree>
    <p:extLst>
      <p:ext uri="{BB962C8B-B14F-4D97-AF65-F5344CB8AC3E}">
        <p14:creationId xmlns:p14="http://schemas.microsoft.com/office/powerpoint/2010/main" val="278341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66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5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aizeninstituteindia.wordpress.com/2013/05/28/yokoten/" TargetMode="External"/><Relationship Id="rId2" Type="http://schemas.openxmlformats.org/officeDocument/2006/relationships/hyperlink" Target="http://itrevolution.com/the-three-ways-principles-underpinning-devo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amazon.com/Phoenix-Project-DevOps-Helping-Business/dp/0988262592" TargetMode="External"/><Relationship Id="rId4" Type="http://schemas.openxmlformats.org/officeDocument/2006/relationships/hyperlink" Target="http://www.infoworld.com/article/3087447/devops/real-world-devops-failures-and-how-to-avoid-them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 Champions: 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Leading the Transformation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9978"/>
            <a:ext cx="9144000" cy="1655762"/>
          </a:xfrm>
        </p:spPr>
        <p:txBody>
          <a:bodyPr/>
          <a:lstStyle/>
          <a:p>
            <a:r>
              <a:rPr lang="en-US" sz="3600" b="1" dirty="0"/>
              <a:t>Tyler Underwood</a:t>
            </a:r>
          </a:p>
          <a:p>
            <a:endParaRPr lang="en-US" sz="1200" dirty="0"/>
          </a:p>
          <a:p>
            <a:r>
              <a:rPr lang="en-US" i="1" dirty="0"/>
              <a:t>Quicken Loans</a:t>
            </a:r>
          </a:p>
        </p:txBody>
      </p:sp>
    </p:spTree>
    <p:extLst>
      <p:ext uri="{BB962C8B-B14F-4D97-AF65-F5344CB8AC3E}">
        <p14:creationId xmlns:p14="http://schemas.microsoft.com/office/powerpoint/2010/main" val="37631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69471" y="612322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Deploy Code Request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76649" y="612322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83827" y="620487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769928" y="612322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Cloud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9471" y="2520043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76649" y="2520043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Code Deployment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83827" y="2528208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769928" y="2520043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9471" y="4471303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76649" y="4471303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Cloud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30660" y="922566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2794904" y="922566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8826952" y="922566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5400000">
            <a:off x="10380888" y="1868261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0800000">
            <a:off x="5830660" y="2879273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10800000">
            <a:off x="2794904" y="2879273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10800000">
            <a:off x="8826952" y="2879273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1215116" y="3797752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2794904" y="4773382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1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69471" y="612322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Deploy Code Request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76649" y="612322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83827" y="620487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9471" y="2520043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Code Deployment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76649" y="2520043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83827" y="2528208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S3 Bucket Repo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9471" y="4471303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Gateway 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676649" y="4471303"/>
            <a:ext cx="1850571" cy="1028700"/>
          </a:xfrm>
          <a:prstGeom prst="roundRect">
            <a:avLst/>
          </a:prstGeom>
          <a:ln w="3810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Cloud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30660" y="922566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2794904" y="922566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5400000">
            <a:off x="7294787" y="1876426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10800000">
            <a:off x="5830660" y="2879273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10800000">
            <a:off x="2794904" y="2879273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1215116" y="3797752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2794904" y="4773382"/>
            <a:ext cx="628650" cy="424542"/>
          </a:xfrm>
          <a:prstGeom prst="rightArrow">
            <a:avLst/>
          </a:prstGeom>
          <a:solidFill>
            <a:srgbClr val="000000">
              <a:alpha val="36078"/>
            </a:srgbClr>
          </a:solidFill>
          <a:ln w="19050">
            <a:solidFill>
              <a:srgbClr val="009AFF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9276" y="821934"/>
            <a:ext cx="893851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cap="none" spc="0" dirty="0">
                <a:ln w="0"/>
                <a:solidFill>
                  <a:srgbClr val="B5202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Cut Deployment </a:t>
            </a:r>
            <a:r>
              <a:rPr lang="en-US" sz="7000" b="1" cap="none" spc="0" dirty="0" smtClean="0">
                <a:ln w="0"/>
                <a:solidFill>
                  <a:srgbClr val="B5202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</a:t>
            </a:r>
            <a:r>
              <a:rPr lang="en-US" sz="7000" b="1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7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7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5000" b="1" cap="none" spc="0" dirty="0">
                <a:ln w="0"/>
                <a:solidFill>
                  <a:srgbClr val="009A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97%</a:t>
            </a:r>
          </a:p>
        </p:txBody>
      </p:sp>
    </p:spTree>
    <p:extLst>
      <p:ext uri="{BB962C8B-B14F-4D97-AF65-F5344CB8AC3E}">
        <p14:creationId xmlns:p14="http://schemas.microsoft.com/office/powerpoint/2010/main" val="195006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Ways:  Systems Thinking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89" y="1669841"/>
            <a:ext cx="7746021" cy="4319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38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Ways:  Amplify Feedback Loops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609115"/>
            <a:ext cx="4919794" cy="50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" y="417443"/>
            <a:ext cx="12107708" cy="57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9597" y="1009326"/>
            <a:ext cx="6313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9A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 Coverage = 98%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2380" y="2523387"/>
            <a:ext cx="4708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Deploy To Beta!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3325" y="4059895"/>
            <a:ext cx="6639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9A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Developer Autonomy?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48" y="3446717"/>
            <a:ext cx="1625397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Ways:  Amplify Feedback Loops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13" y="2222952"/>
            <a:ext cx="9874373" cy="33142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40751" y="3388177"/>
            <a:ext cx="2718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Standups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74746" y="2704444"/>
            <a:ext cx="2718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Coaches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4746" y="3478323"/>
            <a:ext cx="2718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23016" y="3388177"/>
            <a:ext cx="2718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68459" y="4362748"/>
            <a:ext cx="5331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Feedback</a:t>
            </a:r>
          </a:p>
        </p:txBody>
      </p:sp>
    </p:spTree>
    <p:extLst>
      <p:ext uri="{BB962C8B-B14F-4D97-AF65-F5344CB8AC3E}">
        <p14:creationId xmlns:p14="http://schemas.microsoft.com/office/powerpoint/2010/main" val="384143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Three Ways:  Continual Experimentation &amp;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116552" y="3636816"/>
            <a:ext cx="2718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Failures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12706" y="5282635"/>
            <a:ext cx="2718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Repetition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22187" y="5282635"/>
            <a:ext cx="2718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92428" y="3643162"/>
            <a:ext cx="2718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56548" y="2412633"/>
            <a:ext cx="5331277" cy="584775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Experimentation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21" y="2778700"/>
            <a:ext cx="8037557" cy="235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Three Ways:  Continual Experimentation &amp;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875" y="1807895"/>
            <a:ext cx="4920450" cy="4920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5099" y="4076700"/>
            <a:ext cx="82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7142" y="4949292"/>
            <a:ext cx="82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2102" y="3707368"/>
            <a:ext cx="1197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vs. Reward</a:t>
            </a:r>
          </a:p>
        </p:txBody>
      </p:sp>
    </p:spTree>
    <p:extLst>
      <p:ext uri="{BB962C8B-B14F-4D97-AF65-F5344CB8AC3E}">
        <p14:creationId xmlns:p14="http://schemas.microsoft.com/office/powerpoint/2010/main" val="117583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3"/>
          <a:stretch/>
        </p:blipFill>
        <p:spPr>
          <a:xfrm rot="20858633">
            <a:off x="1207501" y="2127024"/>
            <a:ext cx="3017219" cy="3778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2803">
            <a:off x="7108157" y="2226885"/>
            <a:ext cx="2874379" cy="3832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08" y="1643839"/>
            <a:ext cx="3028950" cy="4998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4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Three Ways:  Continual Experimentation &amp; Learning</a:t>
            </a:r>
            <a:endParaRPr lang="en-US" b="0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58654435"/>
              </p:ext>
            </p:extLst>
          </p:nvPr>
        </p:nvGraphicFramePr>
        <p:xfrm>
          <a:off x="2287452" y="1677945"/>
          <a:ext cx="7693295" cy="4768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046" y="4062386"/>
            <a:ext cx="1769908" cy="9178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32089" y="3439180"/>
            <a:ext cx="1404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Kaizen</a:t>
            </a:r>
          </a:p>
        </p:txBody>
      </p:sp>
    </p:spTree>
    <p:extLst>
      <p:ext uri="{BB962C8B-B14F-4D97-AF65-F5344CB8AC3E}">
        <p14:creationId xmlns:p14="http://schemas.microsoft.com/office/powerpoint/2010/main" val="19592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Three Ways:  Continual Experimentation &amp; Learning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Performing an action more than twice </a:t>
            </a:r>
            <a:r>
              <a:rPr lang="en-US" dirty="0">
                <a:sym typeface="Wingdings" panose="05000000000000000000" pitchFamily="2" charset="2"/>
              </a:rPr>
              <a:t>AUTOMATE!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Identify success criteria on the front-end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Focus on the outcome and iterate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5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Ways:  Let’s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Systems Thinking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Amplify Feedback Loops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Culture of Experimentation &amp; Learning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06" y="558452"/>
            <a:ext cx="6501587" cy="6501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2429" y="27223"/>
            <a:ext cx="6243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 Team</a:t>
            </a:r>
          </a:p>
        </p:txBody>
      </p:sp>
      <p:sp>
        <p:nvSpPr>
          <p:cNvPr id="6" name="&quot;No&quot; Symbol 5"/>
          <p:cNvSpPr/>
          <p:nvPr/>
        </p:nvSpPr>
        <p:spPr>
          <a:xfrm>
            <a:off x="3116322" y="950553"/>
            <a:ext cx="5900930" cy="5568788"/>
          </a:xfrm>
          <a:prstGeom prst="noSmoking">
            <a:avLst>
              <a:gd name="adj" fmla="val 3715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388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268096" y="364256"/>
            <a:ext cx="1828800" cy="1828800"/>
            <a:chOff x="283008" y="2072116"/>
            <a:chExt cx="2713768" cy="32426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08" y="2072116"/>
              <a:ext cx="2713768" cy="271376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30253" y="4537302"/>
              <a:ext cx="1447799" cy="777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9A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45360" y="364256"/>
            <a:ext cx="1828800" cy="1828800"/>
            <a:chOff x="4185102" y="2233304"/>
            <a:chExt cx="2391391" cy="304113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102" y="2233304"/>
              <a:ext cx="2391391" cy="2391391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648199" y="4537301"/>
              <a:ext cx="1447800" cy="73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9A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367292" y="2045627"/>
            <a:ext cx="54068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</a:p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230" y="2045627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09233" y="3874427"/>
            <a:ext cx="1658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Assurance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09" y="4198736"/>
            <a:ext cx="1828800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58380" y="6027536"/>
            <a:ext cx="240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Admin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1" y="2045627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92" y="4169285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094756" y="5998085"/>
            <a:ext cx="240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Leadership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8452" y="3874426"/>
            <a:ext cx="1658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Analyst</a:t>
            </a:r>
          </a:p>
        </p:txBody>
      </p:sp>
    </p:spTree>
    <p:extLst>
      <p:ext uri="{BB962C8B-B14F-4D97-AF65-F5344CB8AC3E}">
        <p14:creationId xmlns:p14="http://schemas.microsoft.com/office/powerpoint/2010/main" val="76061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DevOps! = One Single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Lessons Learned</a:t>
            </a:r>
          </a:p>
          <a:p>
            <a:pPr lvl="1"/>
            <a:r>
              <a:rPr lang="en-US" dirty="0"/>
              <a:t>DevOps methodologies to be adopted across the enterprise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Everyone from developers to operations need to understand how the other works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Providing visibility to all breaks down silos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Leadership buy-in of the Three Ways Principles</a:t>
            </a:r>
          </a:p>
        </p:txBody>
      </p:sp>
    </p:spTree>
    <p:extLst>
      <p:ext uri="{BB962C8B-B14F-4D97-AF65-F5344CB8AC3E}">
        <p14:creationId xmlns:p14="http://schemas.microsoft.com/office/powerpoint/2010/main" val="34323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78" y="1498529"/>
            <a:ext cx="5807766" cy="5271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9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1150" y="1575303"/>
            <a:ext cx="77226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  = Build + Deploy</a:t>
            </a:r>
          </a:p>
        </p:txBody>
      </p:sp>
      <p:sp>
        <p:nvSpPr>
          <p:cNvPr id="4" name="&quot;No&quot; Symbol 3"/>
          <p:cNvSpPr/>
          <p:nvPr/>
        </p:nvSpPr>
        <p:spPr>
          <a:xfrm>
            <a:off x="3288338" y="452612"/>
            <a:ext cx="5900930" cy="5568788"/>
          </a:xfrm>
          <a:prstGeom prst="noSmoking">
            <a:avLst>
              <a:gd name="adj" fmla="val 3715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676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DevOps! = Build + Deploy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Coaching on best practices early</a:t>
            </a:r>
          </a:p>
          <a:p>
            <a:pPr lvl="1"/>
            <a:r>
              <a:rPr lang="en-US" dirty="0"/>
              <a:t>Testing procedures to allow for code coverage</a:t>
            </a:r>
          </a:p>
          <a:p>
            <a:endParaRPr lang="en-US" dirty="0"/>
          </a:p>
          <a:p>
            <a:r>
              <a:rPr lang="en-US" dirty="0"/>
              <a:t>Application creation process</a:t>
            </a:r>
          </a:p>
          <a:p>
            <a:pPr lvl="1"/>
            <a:r>
              <a:rPr lang="en-US" dirty="0"/>
              <a:t>Metadata captured</a:t>
            </a:r>
          </a:p>
          <a:p>
            <a:endParaRPr lang="en-US" dirty="0"/>
          </a:p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Self-service provisioning</a:t>
            </a:r>
          </a:p>
          <a:p>
            <a:pPr lvl="1"/>
            <a:r>
              <a:rPr lang="en-US" dirty="0"/>
              <a:t>Risks</a:t>
            </a:r>
          </a:p>
        </p:txBody>
      </p:sp>
    </p:spTree>
    <p:extLst>
      <p:ext uri="{BB962C8B-B14F-4D97-AF65-F5344CB8AC3E}">
        <p14:creationId xmlns:p14="http://schemas.microsoft.com/office/powerpoint/2010/main" val="36070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strategy is important, not everything</a:t>
            </a:r>
          </a:p>
          <a:p>
            <a:endParaRPr lang="en-US" dirty="0"/>
          </a:p>
          <a:p>
            <a:r>
              <a:rPr lang="en-US" dirty="0"/>
              <a:t>Continuous Integration, Continuous Deployment, Continuous Delivery</a:t>
            </a:r>
          </a:p>
          <a:p>
            <a:pPr lvl="1"/>
            <a:r>
              <a:rPr lang="en-US" dirty="0"/>
              <a:t>DevOps bridges the gap between Dev and Ops</a:t>
            </a:r>
          </a:p>
          <a:p>
            <a:endParaRPr lang="en-US" dirty="0"/>
          </a:p>
          <a:p>
            <a:r>
              <a:rPr lang="en-US" dirty="0"/>
              <a:t>“DevOps Champions” are important, but not all that is needed</a:t>
            </a:r>
          </a:p>
          <a:p>
            <a:endParaRPr lang="en-US" dirty="0"/>
          </a:p>
          <a:p>
            <a:r>
              <a:rPr lang="en-US" dirty="0"/>
              <a:t>DevOPs! = Automation. Automation is the natural result of DevOps</a:t>
            </a:r>
          </a:p>
        </p:txBody>
      </p:sp>
    </p:spTree>
    <p:extLst>
      <p:ext uri="{BB962C8B-B14F-4D97-AF65-F5344CB8AC3E}">
        <p14:creationId xmlns:p14="http://schemas.microsoft.com/office/powerpoint/2010/main" val="4898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Stream Mapping</a:t>
            </a:r>
          </a:p>
          <a:p>
            <a:endParaRPr lang="en-US" sz="1500" dirty="0"/>
          </a:p>
          <a:p>
            <a:r>
              <a:rPr lang="en-US" dirty="0"/>
              <a:t>Three Principles of DevOps</a:t>
            </a:r>
          </a:p>
          <a:p>
            <a:endParaRPr lang="en-US" sz="1400" dirty="0"/>
          </a:p>
          <a:p>
            <a:r>
              <a:rPr lang="en-US" dirty="0"/>
              <a:t>Scaling DevOps in large organizations</a:t>
            </a:r>
          </a:p>
          <a:p>
            <a:endParaRPr lang="en-US" sz="1500" dirty="0"/>
          </a:p>
          <a:p>
            <a:r>
              <a:rPr lang="en-US" dirty="0"/>
              <a:t>How to start the movement?</a:t>
            </a:r>
          </a:p>
          <a:p>
            <a:endParaRPr lang="en-US" sz="1400" dirty="0"/>
          </a:p>
          <a:p>
            <a:r>
              <a:rPr lang="en-US" dirty="0"/>
              <a:t>Common failures and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15004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&amp; Recommended Content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642533"/>
            <a:ext cx="10958465" cy="453443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http://itrevolution.com/the-three-ways-principles-underpinning-devops/</a:t>
            </a:r>
            <a:endParaRPr lang="en-US" dirty="0"/>
          </a:p>
          <a:p>
            <a:r>
              <a:rPr lang="en-US" dirty="0">
                <a:hlinkClick r:id="rId3"/>
              </a:rPr>
              <a:t>https://kaizeninstituteindia.wordpress.com/2013/05/28/yokoten/</a:t>
            </a:r>
            <a:endParaRPr lang="en-US" dirty="0"/>
          </a:p>
          <a:p>
            <a:r>
              <a:rPr lang="en-US" dirty="0">
                <a:hlinkClick r:id="rId4"/>
              </a:rPr>
              <a:t>http://www.infoworld.com/article/3087447/devops/real-world-devops-failures-and-how-to-avoid-them.html</a:t>
            </a:r>
            <a:endParaRPr lang="en-US" dirty="0"/>
          </a:p>
          <a:p>
            <a:r>
              <a:rPr lang="en-US" dirty="0">
                <a:hlinkClick r:id="rId5"/>
              </a:rPr>
              <a:t>The Phoenix Project – A Novel about IT, DevOps, and Helping Your Business Win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45"/>
          <a:stretch/>
        </p:blipFill>
        <p:spPr>
          <a:xfrm>
            <a:off x="4788670" y="4215696"/>
            <a:ext cx="2690860" cy="23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35" y="1687214"/>
            <a:ext cx="6418530" cy="4279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65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73922"/>
          </a:xfrm>
        </p:spPr>
        <p:txBody>
          <a:bodyPr>
            <a:normAutofit/>
          </a:bodyPr>
          <a:lstStyle/>
          <a:p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3390900"/>
            <a:ext cx="9144000" cy="2844029"/>
          </a:xfrm>
        </p:spPr>
        <p:txBody>
          <a:bodyPr>
            <a:normAutofit/>
          </a:bodyPr>
          <a:lstStyle/>
          <a:p>
            <a:r>
              <a:rPr lang="en-US" sz="2800" dirty="0"/>
              <a:t>Tyler Underwood</a:t>
            </a:r>
          </a:p>
          <a:p>
            <a:endParaRPr lang="en-US" sz="1400" dirty="0"/>
          </a:p>
          <a:p>
            <a:r>
              <a:rPr lang="en-US" sz="2800" dirty="0"/>
              <a:t>Sr. Application Engineer</a:t>
            </a:r>
          </a:p>
          <a:p>
            <a:endParaRPr lang="en-US" sz="1400" dirty="0"/>
          </a:p>
          <a:p>
            <a:r>
              <a:rPr lang="en-US" sz="2800" dirty="0"/>
              <a:t>Quicken Loans</a:t>
            </a:r>
          </a:p>
        </p:txBody>
      </p:sp>
    </p:spTree>
    <p:extLst>
      <p:ext uri="{BB962C8B-B14F-4D97-AF65-F5344CB8AC3E}">
        <p14:creationId xmlns:p14="http://schemas.microsoft.com/office/powerpoint/2010/main" val="35927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82" y="2668212"/>
            <a:ext cx="1005840" cy="10058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2271" y="2568809"/>
            <a:ext cx="1005840" cy="100584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90123" y="2157329"/>
            <a:ext cx="1828800" cy="1828800"/>
            <a:chOff x="283008" y="2072116"/>
            <a:chExt cx="2713768" cy="32426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08" y="2072116"/>
              <a:ext cx="2713768" cy="271376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30253" y="4537302"/>
              <a:ext cx="1447799" cy="777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9A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57883" y="470289"/>
            <a:ext cx="1152144" cy="1152144"/>
            <a:chOff x="4185102" y="2233304"/>
            <a:chExt cx="2391391" cy="304113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102" y="2233304"/>
              <a:ext cx="2391391" cy="2391391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648199" y="4537301"/>
              <a:ext cx="1447800" cy="737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9A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10575" y="2255029"/>
            <a:ext cx="41601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00" y="2078428"/>
            <a:ext cx="1151505" cy="1151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72318" y="3171132"/>
            <a:ext cx="1658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Assurance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21" y="4519080"/>
            <a:ext cx="1151505" cy="11515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01493" y="5606582"/>
            <a:ext cx="240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9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835" y="470289"/>
            <a:ext cx="1371600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969" y="1324139"/>
            <a:ext cx="13716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31" y="3428919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09" y="4206159"/>
            <a:ext cx="1373580" cy="13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64" y="167950"/>
            <a:ext cx="7787951" cy="5840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19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63" y="167950"/>
            <a:ext cx="7787952" cy="5840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9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bs.twimg.com/media/CJVD_85VEAAKjI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71" y="868822"/>
            <a:ext cx="7096372" cy="5304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9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DevOps! = Outlined Process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 Three Ways:  The Principles Underpinning DevOps</a:t>
            </a:r>
          </a:p>
          <a:p>
            <a:pPr marL="0" indent="0">
              <a:buNone/>
            </a:pPr>
            <a:endParaRPr lang="en-US" sz="1400" dirty="0"/>
          </a:p>
          <a:p>
            <a:pPr marL="514350" indent="-514350">
              <a:buAutoNum type="arabicPeriod"/>
            </a:pPr>
            <a:r>
              <a:rPr lang="en-US" dirty="0"/>
              <a:t>Systems Thinking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Amplify Feedback Loops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Culture of Continual Experimentation and Learning</a:t>
            </a:r>
          </a:p>
        </p:txBody>
      </p:sp>
    </p:spTree>
    <p:extLst>
      <p:ext uri="{BB962C8B-B14F-4D97-AF65-F5344CB8AC3E}">
        <p14:creationId xmlns:p14="http://schemas.microsoft.com/office/powerpoint/2010/main" val="40037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0712" flipH="1">
            <a:off x="2173499" y="2664379"/>
            <a:ext cx="2884134" cy="2448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Ways:  System Thinking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84" y="2800879"/>
            <a:ext cx="2960021" cy="29600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26" y="1197187"/>
            <a:ext cx="2967794" cy="2519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3178">
            <a:off x="7111444" y="2574122"/>
            <a:ext cx="2884134" cy="2448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2884" y="1145707"/>
            <a:ext cx="2967794" cy="25195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0993" y="3402966"/>
            <a:ext cx="116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Bugs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70468" y="1965317"/>
            <a:ext cx="1163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SDLC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07267" y="1965316"/>
            <a:ext cx="1631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Pipeline</a:t>
            </a:r>
          </a:p>
        </p:txBody>
      </p:sp>
      <p:sp>
        <p:nvSpPr>
          <p:cNvPr id="13" name="TextBox 12"/>
          <p:cNvSpPr txBox="1"/>
          <p:nvPr/>
        </p:nvSpPr>
        <p:spPr>
          <a:xfrm rot="1561051">
            <a:off x="8031807" y="3181830"/>
            <a:ext cx="1814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Value Stream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0668" y="5567159"/>
            <a:ext cx="166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atura MT Script Capitals" panose="03020802060602070202" pitchFamily="66" charset="0"/>
              </a:rPr>
              <a:t>Dev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2523" y="5567160"/>
            <a:ext cx="166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atura MT Script Capitals" panose="03020802060602070202" pitchFamily="66" charset="0"/>
              </a:rPr>
              <a:t>Ops</a:t>
            </a:r>
          </a:p>
        </p:txBody>
      </p:sp>
      <p:cxnSp>
        <p:nvCxnSpPr>
          <p:cNvPr id="22" name="Curved Connector 21"/>
          <p:cNvCxnSpPr>
            <a:stCxn id="15" idx="2"/>
            <a:endCxn id="16" idx="2"/>
          </p:cNvCxnSpPr>
          <p:nvPr/>
        </p:nvCxnSpPr>
        <p:spPr>
          <a:xfrm rot="16200000" flipH="1">
            <a:off x="6007170" y="3587562"/>
            <a:ext cx="1" cy="5251855"/>
          </a:xfrm>
          <a:prstGeom prst="curvedConnector3">
            <a:avLst>
              <a:gd name="adj1" fmla="val 22860100000"/>
            </a:avLst>
          </a:prstGeom>
          <a:ln w="73025">
            <a:solidFill>
              <a:schemeClr val="tx1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494811" y="5176305"/>
            <a:ext cx="1493762" cy="394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(Business)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258199" y="5129122"/>
            <a:ext cx="1493762" cy="394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(Client)</a:t>
            </a:r>
          </a:p>
        </p:txBody>
      </p:sp>
    </p:spTree>
    <p:extLst>
      <p:ext uri="{BB962C8B-B14F-4D97-AF65-F5344CB8AC3E}">
        <p14:creationId xmlns:p14="http://schemas.microsoft.com/office/powerpoint/2010/main" val="40437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5281</TotalTime>
  <Words>507</Words>
  <Application>Microsoft Office PowerPoint</Application>
  <PresentationFormat>Widescreen</PresentationFormat>
  <Paragraphs>155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DIN Condensed</vt:lpstr>
      <vt:lpstr>Matura MT Script Capitals</vt:lpstr>
      <vt:lpstr>Wingdings</vt:lpstr>
      <vt:lpstr>Office Theme</vt:lpstr>
      <vt:lpstr>DevOps Champions:   Leading the Transformation</vt:lpstr>
      <vt:lpstr>Who am I?</vt:lpstr>
      <vt:lpstr>Discussion Topics</vt:lpstr>
      <vt:lpstr>PowerPoint Presentation</vt:lpstr>
      <vt:lpstr>PowerPoint Presentation</vt:lpstr>
      <vt:lpstr>PowerPoint Presentation</vt:lpstr>
      <vt:lpstr>PowerPoint Presentation</vt:lpstr>
      <vt:lpstr>DevOps! = Outlined Process</vt:lpstr>
      <vt:lpstr>The Three Ways:  System Thinking</vt:lpstr>
      <vt:lpstr>PowerPoint Presentation</vt:lpstr>
      <vt:lpstr>PowerPoint Presentation</vt:lpstr>
      <vt:lpstr>PowerPoint Presentation</vt:lpstr>
      <vt:lpstr>The Three Ways:  Systems Thinking</vt:lpstr>
      <vt:lpstr>The Three Ways:  Amplify Feedback Loops</vt:lpstr>
      <vt:lpstr>PowerPoint Presentation</vt:lpstr>
      <vt:lpstr>PowerPoint Presentation</vt:lpstr>
      <vt:lpstr>The Three Ways:  Amplify Feedback Loops</vt:lpstr>
      <vt:lpstr>The Three Ways:  Continual Experimentation &amp; Learning</vt:lpstr>
      <vt:lpstr>The Three Ways:  Continual Experimentation &amp; Learning</vt:lpstr>
      <vt:lpstr>The Three Ways:  Continual Experimentation &amp; Learning</vt:lpstr>
      <vt:lpstr>The Three Ways:  Continual Experimentation &amp; Learning</vt:lpstr>
      <vt:lpstr>The Three Ways:  Let’s Recap</vt:lpstr>
      <vt:lpstr>PowerPoint Presentation</vt:lpstr>
      <vt:lpstr>PowerPoint Presentation</vt:lpstr>
      <vt:lpstr>DevOps! = One Single Team</vt:lpstr>
      <vt:lpstr>PowerPoint Presentation</vt:lpstr>
      <vt:lpstr>PowerPoint Presentation</vt:lpstr>
      <vt:lpstr>DevOps! = Build + Deploy</vt:lpstr>
      <vt:lpstr>Final Thoughts</vt:lpstr>
      <vt:lpstr>Sources &amp; Recommended Content</vt:lpstr>
      <vt:lpstr>Questions?</vt:lpstr>
      <vt:lpstr>Thank You!</vt:lpstr>
    </vt:vector>
  </TitlesOfParts>
  <Company>Quicken Loans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Kindinger, Sarah</dc:creator>
  <cp:lastModifiedBy>Underwood, Tyler</cp:lastModifiedBy>
  <cp:revision>45</cp:revision>
  <cp:lastPrinted>2014-09-22T18:53:19Z</cp:lastPrinted>
  <dcterms:created xsi:type="dcterms:W3CDTF">2014-09-22T17:51:54Z</dcterms:created>
  <dcterms:modified xsi:type="dcterms:W3CDTF">2016-10-31T19:02:07Z</dcterms:modified>
</cp:coreProperties>
</file>